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0"/>
  </p:notesMasterIdLst>
  <p:sldIdLst>
    <p:sldId id="256" r:id="rId2"/>
    <p:sldId id="284" r:id="rId3"/>
    <p:sldId id="285" r:id="rId4"/>
    <p:sldId id="287" r:id="rId5"/>
    <p:sldId id="290" r:id="rId6"/>
    <p:sldId id="293" r:id="rId7"/>
    <p:sldId id="291" r:id="rId8"/>
    <p:sldId id="292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FFFFFF"/>
    <a:srgbClr val="CC66FF"/>
    <a:srgbClr val="000000"/>
    <a:srgbClr val="CDC2F5"/>
    <a:srgbClr val="5B9BD5"/>
    <a:srgbClr val="B779B7"/>
    <a:srgbClr val="C75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3" autoAdjust="0"/>
    <p:restoredTop sz="81197" autoAdjust="0"/>
  </p:normalViewPr>
  <p:slideViewPr>
    <p:cSldViewPr snapToGrid="0">
      <p:cViewPr>
        <p:scale>
          <a:sx n="75" d="100"/>
          <a:sy n="75" d="100"/>
        </p:scale>
        <p:origin x="1291" y="-31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B1836DC-5FA7-4B0A-9DCC-0CFDC1186145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1C418A7-9DE9-43C9-911D-7E2924571A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336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18A7-9DE9-43C9-911D-7E2924571A5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501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18A7-9DE9-43C9-911D-7E2924571A5D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38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18A7-9DE9-43C9-911D-7E2924571A5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8033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18A7-9DE9-43C9-911D-7E2924571A5D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8953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18A7-9DE9-43C9-911D-7E2924571A5D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0659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18A7-9DE9-43C9-911D-7E2924571A5D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816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18A7-9DE9-43C9-911D-7E2924571A5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640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418A7-9DE9-43C9-911D-7E2924571A5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4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95D0E7-3A88-95D0-7FE3-7CDBC11F4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58517AA-12B7-B937-EDAB-C7DB0429F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7ACC2A-8CC3-B89D-819F-72958D9C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E472B65-0F5A-B4BD-4688-D5110432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0BDCBB-DE08-F6C7-C4E7-B15818F2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982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851A06-23FE-94B0-322A-E0E8DDA0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F733F67-8102-F238-2737-49C899527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DB8D5AD-5F1B-00B2-4C7D-8FA4E7BC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5CF9021-9AE2-98A2-38F0-B441717E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99DD978-9E8F-FFE5-F067-52F68100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779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F9A8709B-73C6-84FC-4FD0-C58976310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412DE22-C74C-FEC4-5169-5ED155FF1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F293333-3618-0830-FE7F-8B206079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7D13EE4-54CB-E5E9-ADFA-1801119C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EA4A6D7-7F68-4A0D-806A-817770AB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601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E604DA-FD8E-A9A7-2D87-01AF2C8C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DA9003A-483E-CBF3-1D73-EA8A9AF5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377A08A-9437-B37D-FB28-231F1CE7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604FCE-EDC2-8367-2515-A31C3113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0168041-E5D2-D8F6-433C-06E4711A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001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C623F4-2B23-6B1F-AB5F-4CD1DC24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59B3FF1-062A-89E1-8B8E-E527F148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88A442-5B52-C8B6-A084-A1AD88076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07FE659-7463-BA8A-D30D-79BE2A0E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7EF774-1D00-E4E6-3482-BBD9FC02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961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22547D-26C2-DE81-D253-63C07F2C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A489191-4F9E-488F-2052-6900CBC05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9FC639D-06F6-CBAA-69AE-A3DA1BBF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1DC5DC0-559D-4BF0-164E-2C812E2F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99A4CD0-64BC-341E-ABEF-2EB6A363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F0E042E-624D-7A55-C4A6-C2A06EE9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921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988062-158F-6FC4-6F6B-1DF87E6E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7675080-F459-6386-6721-E28034814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053B2BF-A99F-354E-69A7-CFD234145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88DEBD9-42DC-054E-E9EB-CB235E930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C915AB8-E550-0289-C166-76C640F3A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70A10C2-BA5A-1223-7E1C-50B8355E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9E10273-191F-F4A8-1045-6ABC637C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D55704D-17EB-21AA-2B9B-7F24DC27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590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E23FE2F-8CA3-0393-D280-FF291981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815E2D8-B887-F9B8-2FF2-31AE2BC8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CFA5CE8-2943-762B-B90E-11313556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AB4A122-40B1-C006-085C-1EB4274F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999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B07C1EF-F82B-F1F9-D90F-7394208E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943E87B-DD08-E98C-34E5-2E9421AA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AA045F5-BD3A-2A06-0E41-D5D8AF85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40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CD40EC-13C6-0906-AB3A-4FDF8C39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8173C1A-9C88-6489-4807-3D7ADFEF1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29F326C-ABAB-D724-18B2-6C736B7B6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FAB66C3-BC21-11B8-9F37-B382B34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A54A852-663F-9277-1CE7-35B7DB11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5B41BA9-7EC8-2DEF-31DA-B7251D14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60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8D8168-D5F5-1957-D301-0C8A83B4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DD3A990-D0DA-1EC1-D671-2B7503140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3EADE30-236D-BD21-40D8-61B5CB983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5DD6EC5-F045-7301-1AA4-7599C5F6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5D5FA96-3420-E272-3C8D-2A7FFF0E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0C33130-099F-E304-831F-3AE14040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448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4AD7141-6062-B758-B9E5-482B6BF9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372F92D-61C7-797B-F596-1BF0FAD5D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0B090D3-4E22-483C-FFA2-1170D31DA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99513-CF5D-491A-88BB-9EDBA3B8DD5A}" type="datetimeFigureOut">
              <a:rPr lang="he-IL" smtClean="0"/>
              <a:t>י"ג/סיון/תשפ"ג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B611D04-CF2A-E32D-923C-805AACBA9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D185DFC-EC0E-EC5B-DCFE-0EB8FB598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9613-D9D6-4623-9D2F-2DCBD05C87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595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0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" name="Freeform: Shape 10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Freeform: Shape 11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1BCC399-0494-E079-7797-8F13AEE0D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98" y="181504"/>
            <a:ext cx="4858294" cy="1436783"/>
          </a:xfrm>
        </p:spPr>
        <p:txBody>
          <a:bodyPr anchor="b">
            <a:noAutofit/>
          </a:bodyPr>
          <a:lstStyle/>
          <a:p>
            <a:pPr algn="l"/>
            <a:r>
              <a:rPr lang="en-US" sz="6600" b="1" dirty="0">
                <a:solidFill>
                  <a:srgbClr val="9966FF"/>
                </a:solidFill>
                <a:latin typeface="Fira"/>
                <a:cs typeface="Assistant Bold" pitchFamily="2" charset="-79"/>
              </a:rPr>
              <a:t>VolunTime</a:t>
            </a:r>
            <a:endParaRPr lang="he-IL" sz="2000" dirty="0">
              <a:latin typeface="Fira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AF4D195-E80B-20CF-E7D6-57D6D61D1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668" y="6351170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HUJI Hackathon 2023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C659C075-79F8-7215-AF93-457317985B3E}"/>
              </a:ext>
            </a:extLst>
          </p:cNvPr>
          <p:cNvSpPr/>
          <p:nvPr/>
        </p:nvSpPr>
        <p:spPr>
          <a:xfrm>
            <a:off x="450666" y="506830"/>
            <a:ext cx="1966653" cy="261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57377C0A-E53F-A11B-5B41-29FEE936A7FA}"/>
              </a:ext>
            </a:extLst>
          </p:cNvPr>
          <p:cNvSpPr/>
          <p:nvPr/>
        </p:nvSpPr>
        <p:spPr>
          <a:xfrm>
            <a:off x="389614" y="4476584"/>
            <a:ext cx="4114775" cy="23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 descr="תמונה שמכילה גרפיקה, סמל, לוגו, גופן&#10;&#10;התיאור נוצר באופן אוטומטי">
            <a:extLst>
              <a:ext uri="{FF2B5EF4-FFF2-40B4-BE49-F238E27FC236}">
                <a16:creationId xmlns:a16="http://schemas.microsoft.com/office/drawing/2014/main" id="{CDFE2541-68C7-3616-2FB9-BC9BBF7F0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28" y="1607178"/>
            <a:ext cx="3827329" cy="3827329"/>
          </a:xfrm>
          <a:prstGeom prst="rect">
            <a:avLst/>
          </a:prstGeom>
        </p:spPr>
      </p:pic>
      <p:pic>
        <p:nvPicPr>
          <p:cNvPr id="15" name="תמונה 14" descr="תמונה שמכילה אדם, לבוש, פני אדם, חיוך&#10;&#10;התיאור נוצר באופן אוטומטי">
            <a:extLst>
              <a:ext uri="{FF2B5EF4-FFF2-40B4-BE49-F238E27FC236}">
                <a16:creationId xmlns:a16="http://schemas.microsoft.com/office/drawing/2014/main" id="{F16595D5-6964-6D62-7EE4-ACEADDD3EC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1018"/>
          <a:stretch/>
        </p:blipFill>
        <p:spPr>
          <a:xfrm>
            <a:off x="3087459" y="2179143"/>
            <a:ext cx="1508345" cy="1560719"/>
          </a:xfrm>
          <a:prstGeom prst="flowChartConnector">
            <a:avLst/>
          </a:prstGeom>
          <a:ln>
            <a:noFill/>
          </a:ln>
        </p:spPr>
      </p:pic>
      <p:pic>
        <p:nvPicPr>
          <p:cNvPr id="23" name="תמונה 22" descr="תמונה שמכילה בחוץ, הנעלה, לבוש, אדם&#10;&#10;התיאור נוצר באופן אוטומטי">
            <a:extLst>
              <a:ext uri="{FF2B5EF4-FFF2-40B4-BE49-F238E27FC236}">
                <a16:creationId xmlns:a16="http://schemas.microsoft.com/office/drawing/2014/main" id="{7FFFD1FB-11CE-2DE9-0D3A-A8AF581780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2" r="25000" b="7486"/>
          <a:stretch/>
        </p:blipFill>
        <p:spPr>
          <a:xfrm>
            <a:off x="262668" y="4268760"/>
            <a:ext cx="1527447" cy="1558039"/>
          </a:xfrm>
          <a:prstGeom prst="flowChartConnector">
            <a:avLst/>
          </a:prstGeom>
        </p:spPr>
      </p:pic>
      <p:pic>
        <p:nvPicPr>
          <p:cNvPr id="25" name="תמונה 24" descr="תמונה שמכילה פני אדם, אדם, חיוך, זקן אדם&#10;&#10;התיאור נוצר באופן אוטומטי">
            <a:extLst>
              <a:ext uri="{FF2B5EF4-FFF2-40B4-BE49-F238E27FC236}">
                <a16:creationId xmlns:a16="http://schemas.microsoft.com/office/drawing/2014/main" id="{2C44C9B7-14B9-4A8D-F4FE-84330876CD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6" b="13304"/>
          <a:stretch/>
        </p:blipFill>
        <p:spPr>
          <a:xfrm>
            <a:off x="3068357" y="4317660"/>
            <a:ext cx="1527447" cy="1524805"/>
          </a:xfrm>
          <a:prstGeom prst="flowChartConnector">
            <a:avLst/>
          </a:prstGeom>
        </p:spPr>
      </p:pic>
      <p:pic>
        <p:nvPicPr>
          <p:cNvPr id="29" name="תמונה 28" descr="תמונה שמכילה בחוץ, לבוש, אדם, עץ&#10;&#10;התיאור נוצר באופן אוטומטי">
            <a:extLst>
              <a:ext uri="{FF2B5EF4-FFF2-40B4-BE49-F238E27FC236}">
                <a16:creationId xmlns:a16="http://schemas.microsoft.com/office/drawing/2014/main" id="{A1C7A66B-3695-0ADB-66C2-4A5CCA2E90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8" t="42677" r="24434" b="12312"/>
          <a:stretch/>
        </p:blipFill>
        <p:spPr>
          <a:xfrm>
            <a:off x="257178" y="2297018"/>
            <a:ext cx="1508345" cy="1420316"/>
          </a:xfrm>
          <a:prstGeom prst="flowChartConnector">
            <a:avLst/>
          </a:prstGeom>
        </p:spPr>
      </p:pic>
      <p:pic>
        <p:nvPicPr>
          <p:cNvPr id="31" name="תמונה 30" descr="תמונה שמכילה אדם, בחוץ, עץ, לבוש&#10;&#10;התיאור נוצר באופן אוטומטי">
            <a:extLst>
              <a:ext uri="{FF2B5EF4-FFF2-40B4-BE49-F238E27FC236}">
                <a16:creationId xmlns:a16="http://schemas.microsoft.com/office/drawing/2014/main" id="{DFB8E870-72B8-4755-5BFB-8B59FD1CE4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1" t="3159" r="14596" b="7673"/>
          <a:stretch/>
        </p:blipFill>
        <p:spPr>
          <a:xfrm>
            <a:off x="1721070" y="3167326"/>
            <a:ext cx="1467033" cy="1560719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D9E17B-8EE8-E816-4519-AE92F358DB90}"/>
              </a:ext>
            </a:extLst>
          </p:cNvPr>
          <p:cNvSpPr txBox="1"/>
          <p:nvPr/>
        </p:nvSpPr>
        <p:spPr>
          <a:xfrm>
            <a:off x="132998" y="1509654"/>
            <a:ext cx="623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The new way of volunteering</a:t>
            </a:r>
          </a:p>
        </p:txBody>
      </p:sp>
      <p:pic>
        <p:nvPicPr>
          <p:cNvPr id="10" name="Picture 9" descr="A purple and blue hexagons&#10;&#10;Description automatically generated with low confidence">
            <a:extLst>
              <a:ext uri="{FF2B5EF4-FFF2-40B4-BE49-F238E27FC236}">
                <a16:creationId xmlns:a16="http://schemas.microsoft.com/office/drawing/2014/main" id="{3DA013E5-4E9A-6B49-8CCD-D4D68F12AD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05">
            <a:off x="10542861" y="3851369"/>
            <a:ext cx="4051192" cy="39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9E66E9A1-FE72-442D-6F8E-3F40BF5B4AFE}"/>
              </a:ext>
            </a:extLst>
          </p:cNvPr>
          <p:cNvSpPr/>
          <p:nvPr/>
        </p:nvSpPr>
        <p:spPr>
          <a:xfrm>
            <a:off x="643467" y="2152921"/>
            <a:ext cx="627925" cy="144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FC32-0422-B914-6A62-F4CFA48D7DDF}"/>
              </a:ext>
            </a:extLst>
          </p:cNvPr>
          <p:cNvSpPr txBox="1"/>
          <p:nvPr/>
        </p:nvSpPr>
        <p:spPr>
          <a:xfrm>
            <a:off x="765188" y="2277000"/>
            <a:ext cx="4091134" cy="87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513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Problems</a:t>
            </a:r>
            <a:endParaRPr lang="en-US" sz="5400" b="1" dirty="0">
              <a:solidFill>
                <a:srgbClr val="9966FF"/>
              </a:solidFill>
              <a:latin typeface="Fira"/>
            </a:endParaRPr>
          </a:p>
        </p:txBody>
      </p:sp>
      <p:pic>
        <p:nvPicPr>
          <p:cNvPr id="4" name="תמונה 8" descr="תמונה שמכילה גרפיקה, סמל, לוגו, גופן&#10;&#10;התיאור נוצר באופן אוטומטי">
            <a:extLst>
              <a:ext uri="{FF2B5EF4-FFF2-40B4-BE49-F238E27FC236}">
                <a16:creationId xmlns:a16="http://schemas.microsoft.com/office/drawing/2014/main" id="{99FA5529-242D-7DBC-27E7-BD915923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3" y="6014901"/>
            <a:ext cx="549304" cy="5493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66A159-AC88-1F19-4838-4A30B001F5D1}"/>
              </a:ext>
            </a:extLst>
          </p:cNvPr>
          <p:cNvSpPr txBox="1"/>
          <p:nvPr/>
        </p:nvSpPr>
        <p:spPr>
          <a:xfrm>
            <a:off x="4961944" y="1182221"/>
            <a:ext cx="6343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400" b="1" dirty="0">
                <a:solidFill>
                  <a:srgbClr val="9966FF"/>
                </a:solidFill>
                <a:latin typeface="Fira"/>
              </a:rPr>
              <a:t>Problem 1 – The Place</a:t>
            </a:r>
            <a:endParaRPr lang="en-US" sz="2000" b="1" dirty="0">
              <a:solidFill>
                <a:srgbClr val="9966FF"/>
              </a:solidFill>
              <a:latin typeface="Fira"/>
            </a:endParaRPr>
          </a:p>
          <a:p>
            <a:pPr algn="l" rtl="0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Finding a place to volunteer at, especially one that’s</a:t>
            </a:r>
          </a:p>
          <a:p>
            <a:pPr algn="l" rtl="0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appealing to you, isn’t that easy as we’ve learned ourselves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1A890A1-B827-8C7F-7297-330AA855E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7379" y="1287290"/>
            <a:ext cx="232115" cy="2321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85A6AF-2B0B-C561-0BF1-D9AC11B8F1D1}"/>
              </a:ext>
            </a:extLst>
          </p:cNvPr>
          <p:cNvSpPr txBox="1"/>
          <p:nvPr/>
        </p:nvSpPr>
        <p:spPr>
          <a:xfrm>
            <a:off x="4961944" y="2617903"/>
            <a:ext cx="6271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400" b="1" dirty="0">
                <a:solidFill>
                  <a:srgbClr val="9966FF"/>
                </a:solidFill>
                <a:latin typeface="Fira"/>
              </a:rPr>
              <a:t>Problem 2 – The Time</a:t>
            </a:r>
            <a:endParaRPr lang="en-US" sz="2000" b="1" dirty="0">
              <a:solidFill>
                <a:srgbClr val="9966FF"/>
              </a:solidFill>
              <a:latin typeface="Fira"/>
            </a:endParaRPr>
          </a:p>
          <a:p>
            <a:pPr algn="l" rtl="0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We are all busy people. Whether it is school or work, we</a:t>
            </a:r>
          </a:p>
          <a:p>
            <a:pPr algn="l" rtl="0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want something that would fit our time as best as possible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3EA9651-799D-5AE8-1B13-A2ECEBB51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8316" y="2735305"/>
            <a:ext cx="228600" cy="228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F28D98-5457-E10B-E353-6FC7D87101CB}"/>
              </a:ext>
            </a:extLst>
          </p:cNvPr>
          <p:cNvSpPr txBox="1"/>
          <p:nvPr/>
        </p:nvSpPr>
        <p:spPr>
          <a:xfrm>
            <a:off x="4941007" y="4062403"/>
            <a:ext cx="60991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400" b="1" dirty="0">
                <a:solidFill>
                  <a:srgbClr val="9966FF"/>
                </a:solidFill>
                <a:latin typeface="Fira"/>
              </a:rPr>
              <a:t>Problem 3 – The Requirements</a:t>
            </a:r>
            <a:endParaRPr lang="en-US" sz="2000" b="1" dirty="0">
              <a:solidFill>
                <a:srgbClr val="9966FF"/>
              </a:solidFill>
              <a:latin typeface="Fira"/>
            </a:endParaRPr>
          </a:p>
          <a:p>
            <a:pPr algn="l" rtl="0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And of course, you’d want to make sure you are qualified</a:t>
            </a:r>
          </a:p>
          <a:p>
            <a:pPr algn="l" rtl="0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for the position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5739A40-FDD4-BDF5-BAF4-0CD2CDD09F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8316" y="4179805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3806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9E66E9A1-FE72-442D-6F8E-3F40BF5B4AFE}"/>
              </a:ext>
            </a:extLst>
          </p:cNvPr>
          <p:cNvSpPr/>
          <p:nvPr/>
        </p:nvSpPr>
        <p:spPr>
          <a:xfrm>
            <a:off x="643467" y="2152921"/>
            <a:ext cx="627925" cy="144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FC32-0422-B914-6A62-F4CFA48D7DDF}"/>
              </a:ext>
            </a:extLst>
          </p:cNvPr>
          <p:cNvSpPr txBox="1"/>
          <p:nvPr/>
        </p:nvSpPr>
        <p:spPr>
          <a:xfrm>
            <a:off x="765188" y="2277000"/>
            <a:ext cx="4091134" cy="87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5130" b="1" kern="1200">
                <a:solidFill>
                  <a:srgbClr val="9966FF"/>
                </a:solidFill>
                <a:latin typeface="Fira"/>
                <a:ea typeface="+mn-ea"/>
                <a:cs typeface="+mn-cs"/>
              </a:rPr>
              <a:t>Solutions</a:t>
            </a:r>
            <a:endParaRPr lang="en-US" sz="5400" b="1">
              <a:solidFill>
                <a:srgbClr val="9966FF"/>
              </a:solidFill>
              <a:latin typeface="Fira"/>
            </a:endParaRPr>
          </a:p>
        </p:txBody>
      </p:sp>
      <p:pic>
        <p:nvPicPr>
          <p:cNvPr id="4" name="תמונה 8" descr="תמונה שמכילה גרפיקה, סמל, לוגו, גופן&#10;&#10;התיאור נוצר באופן אוטומטי">
            <a:extLst>
              <a:ext uri="{FF2B5EF4-FFF2-40B4-BE49-F238E27FC236}">
                <a16:creationId xmlns:a16="http://schemas.microsoft.com/office/drawing/2014/main" id="{99FA5529-242D-7DBC-27E7-BD915923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3" y="6014901"/>
            <a:ext cx="549304" cy="549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F44A0-8212-A7E9-5DA8-EEDDDFECA175}"/>
              </a:ext>
            </a:extLst>
          </p:cNvPr>
          <p:cNvSpPr txBox="1"/>
          <p:nvPr/>
        </p:nvSpPr>
        <p:spPr>
          <a:xfrm>
            <a:off x="5014490" y="1182221"/>
            <a:ext cx="4988673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228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Solution 1 – Generative AI</a:t>
            </a:r>
            <a:endParaRPr lang="en-US" sz="1900" b="1" kern="1200" dirty="0">
              <a:solidFill>
                <a:srgbClr val="9966FF"/>
              </a:solidFill>
              <a:latin typeface="Fira"/>
              <a:ea typeface="+mn-ea"/>
              <a:cs typeface="+mn-cs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kern="1200" dirty="0">
                <a:solidFill>
                  <a:schemeClr val="bg1">
                    <a:lumMod val="75000"/>
                  </a:schemeClr>
                </a:solidFill>
                <a:latin typeface="Fira"/>
                <a:ea typeface="+mn-ea"/>
                <a:cs typeface="+mn-cs"/>
              </a:rPr>
              <a:t>Generative AI is so powerful, it can use its power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kern="1200" dirty="0">
                <a:solidFill>
                  <a:schemeClr val="bg1">
                    <a:lumMod val="75000"/>
                  </a:schemeClr>
                </a:solidFill>
                <a:latin typeface="Fira"/>
                <a:ea typeface="+mn-ea"/>
                <a:cs typeface="+mn-cs"/>
              </a:rPr>
              <a:t>to find the best places for one to volunteer at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Fira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4B8277C-9331-DD45-25E7-5BA7A78F5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968" y="1282123"/>
            <a:ext cx="220701" cy="220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00EF50-8334-1779-F6B7-BAE802FB95B5}"/>
              </a:ext>
            </a:extLst>
          </p:cNvPr>
          <p:cNvSpPr txBox="1"/>
          <p:nvPr/>
        </p:nvSpPr>
        <p:spPr>
          <a:xfrm>
            <a:off x="5014490" y="2547305"/>
            <a:ext cx="5526449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228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Solution 2 – Generative AI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kern="1200" dirty="0">
                <a:solidFill>
                  <a:schemeClr val="bg1">
                    <a:lumMod val="75000"/>
                  </a:schemeClr>
                </a:solidFill>
                <a:latin typeface="Fira"/>
                <a:ea typeface="+mn-ea"/>
                <a:cs typeface="+mn-cs"/>
              </a:rPr>
              <a:t>Moreover, taking in account important criteria such as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kern="1200" dirty="0">
                <a:solidFill>
                  <a:schemeClr val="bg1">
                    <a:lumMod val="75000"/>
                  </a:schemeClr>
                </a:solidFill>
                <a:latin typeface="Fira"/>
                <a:ea typeface="+mn-ea"/>
                <a:cs typeface="+mn-cs"/>
              </a:rPr>
              <a:t>availability, is a no problem for AI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Fira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9730563-EB0C-D7D2-5671-446352F07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0875" y="2658934"/>
            <a:ext cx="217359" cy="217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42F899-4345-F190-7524-751C9F509796}"/>
              </a:ext>
            </a:extLst>
          </p:cNvPr>
          <p:cNvSpPr txBox="1"/>
          <p:nvPr/>
        </p:nvSpPr>
        <p:spPr>
          <a:xfrm>
            <a:off x="4994583" y="3920773"/>
            <a:ext cx="5285999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228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Solution 3 – Generative AI</a:t>
            </a:r>
            <a:endParaRPr lang="en-US" sz="1900" b="1" kern="1200" dirty="0">
              <a:solidFill>
                <a:srgbClr val="9966FF"/>
              </a:solidFill>
              <a:latin typeface="Fira"/>
              <a:ea typeface="+mn-ea"/>
              <a:cs typeface="+mn-cs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kern="1200" dirty="0">
                <a:solidFill>
                  <a:schemeClr val="bg1">
                    <a:lumMod val="75000"/>
                  </a:schemeClr>
                </a:solidFill>
                <a:latin typeface="Fira"/>
                <a:ea typeface="+mn-ea"/>
                <a:cs typeface="+mn-cs"/>
              </a:rPr>
              <a:t>And finally, simulating real-life situations you might 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kern="1200" dirty="0">
                <a:solidFill>
                  <a:schemeClr val="bg1">
                    <a:lumMod val="75000"/>
                  </a:schemeClr>
                </a:solidFill>
                <a:latin typeface="Fira"/>
                <a:ea typeface="+mn-ea"/>
                <a:cs typeface="+mn-cs"/>
              </a:rPr>
              <a:t>experience as a volunteer, is the best assessment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Fira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2EA36BC-C950-577A-50B0-1FB292EF2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0875" y="4032402"/>
            <a:ext cx="217359" cy="2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553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9E66E9A1-FE72-442D-6F8E-3F40BF5B4AFE}"/>
              </a:ext>
            </a:extLst>
          </p:cNvPr>
          <p:cNvSpPr/>
          <p:nvPr/>
        </p:nvSpPr>
        <p:spPr>
          <a:xfrm>
            <a:off x="643467" y="2152921"/>
            <a:ext cx="627925" cy="144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FC32-0422-B914-6A62-F4CFA48D7DDF}"/>
              </a:ext>
            </a:extLst>
          </p:cNvPr>
          <p:cNvSpPr txBox="1"/>
          <p:nvPr/>
        </p:nvSpPr>
        <p:spPr>
          <a:xfrm>
            <a:off x="765188" y="2277000"/>
            <a:ext cx="4091134" cy="87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513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Market</a:t>
            </a:r>
            <a:endParaRPr lang="en-US" sz="5400" b="1" dirty="0">
              <a:solidFill>
                <a:srgbClr val="9966FF"/>
              </a:solidFill>
              <a:latin typeface="Fira"/>
            </a:endParaRPr>
          </a:p>
        </p:txBody>
      </p:sp>
      <p:pic>
        <p:nvPicPr>
          <p:cNvPr id="4" name="תמונה 8" descr="תמונה שמכילה גרפיקה, סמל, לוגו, גופן&#10;&#10;התיאור נוצר באופן אוטומטי">
            <a:extLst>
              <a:ext uri="{FF2B5EF4-FFF2-40B4-BE49-F238E27FC236}">
                <a16:creationId xmlns:a16="http://schemas.microsoft.com/office/drawing/2014/main" id="{99FA5529-242D-7DBC-27E7-BD915923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3" y="6014901"/>
            <a:ext cx="549304" cy="549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F44A0-8212-A7E9-5DA8-EEDDDFECA175}"/>
              </a:ext>
            </a:extLst>
          </p:cNvPr>
          <p:cNvSpPr txBox="1"/>
          <p:nvPr/>
        </p:nvSpPr>
        <p:spPr>
          <a:xfrm>
            <a:off x="5014490" y="1182221"/>
            <a:ext cx="5943037" cy="1843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228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There are more good people than you’d expect!</a:t>
            </a:r>
            <a:endParaRPr lang="en-US" sz="1900" kern="1200" dirty="0">
              <a:solidFill>
                <a:schemeClr val="bg1">
                  <a:lumMod val="75000"/>
                </a:schemeClr>
              </a:solidFill>
              <a:latin typeface="Fira"/>
              <a:ea typeface="+mn-ea"/>
              <a:cs typeface="+mn-cs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Approximately, 30.3% of Americans volunteer in some 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way or another.</a:t>
            </a:r>
            <a:b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</a:b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Everyone has different skills and passions, and with our 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help, they can find the place that fits them best.</a:t>
            </a:r>
          </a:p>
        </p:txBody>
      </p:sp>
      <p:pic>
        <p:nvPicPr>
          <p:cNvPr id="11" name="Picture 10" descr="A picture containing screenshot, text, music, design&#10;&#10;Description automatically generated">
            <a:extLst>
              <a:ext uri="{FF2B5EF4-FFF2-40B4-BE49-F238E27FC236}">
                <a16:creationId xmlns:a16="http://schemas.microsoft.com/office/drawing/2014/main" id="{F3CB660D-C77E-1255-ECD3-9C7FC3F85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90" y="3318539"/>
            <a:ext cx="5260398" cy="324566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C2FEB05-0358-BD00-6D7E-B3FDF5249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202" y="2531327"/>
            <a:ext cx="461023" cy="4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8021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9E66E9A1-FE72-442D-6F8E-3F40BF5B4AFE}"/>
              </a:ext>
            </a:extLst>
          </p:cNvPr>
          <p:cNvSpPr/>
          <p:nvPr/>
        </p:nvSpPr>
        <p:spPr>
          <a:xfrm>
            <a:off x="643467" y="2152921"/>
            <a:ext cx="627925" cy="144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FC32-0422-B914-6A62-F4CFA48D7DDF}"/>
              </a:ext>
            </a:extLst>
          </p:cNvPr>
          <p:cNvSpPr txBox="1"/>
          <p:nvPr/>
        </p:nvSpPr>
        <p:spPr>
          <a:xfrm>
            <a:off x="765188" y="2277000"/>
            <a:ext cx="4091134" cy="87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513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Vision</a:t>
            </a:r>
            <a:endParaRPr lang="en-US" sz="5400" b="1" dirty="0">
              <a:solidFill>
                <a:srgbClr val="9966FF"/>
              </a:solidFill>
              <a:latin typeface="Fira"/>
            </a:endParaRPr>
          </a:p>
        </p:txBody>
      </p:sp>
      <p:pic>
        <p:nvPicPr>
          <p:cNvPr id="4" name="תמונה 8" descr="תמונה שמכילה גרפיקה, סמל, לוגו, גופן&#10;&#10;התיאור נוצר באופן אוטומטי">
            <a:extLst>
              <a:ext uri="{FF2B5EF4-FFF2-40B4-BE49-F238E27FC236}">
                <a16:creationId xmlns:a16="http://schemas.microsoft.com/office/drawing/2014/main" id="{99FA5529-242D-7DBC-27E7-BD915923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3" y="6014901"/>
            <a:ext cx="549304" cy="549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F44A0-8212-A7E9-5DA8-EEDDDFECA175}"/>
              </a:ext>
            </a:extLst>
          </p:cNvPr>
          <p:cNvSpPr txBox="1"/>
          <p:nvPr/>
        </p:nvSpPr>
        <p:spPr>
          <a:xfrm>
            <a:off x="5014490" y="1182221"/>
            <a:ext cx="5857309" cy="382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228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We want to join the party!</a:t>
            </a:r>
            <a:endParaRPr lang="en-US" sz="1900" kern="1200" dirty="0">
              <a:solidFill>
                <a:schemeClr val="bg1">
                  <a:lumMod val="75000"/>
                </a:schemeClr>
              </a:solidFill>
              <a:latin typeface="Fira"/>
              <a:ea typeface="+mn-ea"/>
              <a:cs typeface="+mn-cs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With our idea, we can help millions of non-profit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organizations across the world, by finding new volunteers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that are the best fit for each role!</a:t>
            </a:r>
          </a:p>
          <a:p>
            <a:pPr algn="l" defTabSz="868680" rtl="0">
              <a:spcAft>
                <a:spcPts val="600"/>
              </a:spcAft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Fira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228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And our X-Factor?</a:t>
            </a:r>
            <a:endParaRPr lang="en-US" sz="2280" dirty="0">
              <a:solidFill>
                <a:schemeClr val="bg1">
                  <a:lumMod val="75000"/>
                </a:schemeClr>
              </a:solidFill>
              <a:latin typeface="Fira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We can provide strong tools to simulate everyday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situations you face as a volunteer, in various fields.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Combine it with optional feedback, and you got yourself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an awesome tool for personal growth!</a:t>
            </a:r>
          </a:p>
        </p:txBody>
      </p:sp>
      <p:pic>
        <p:nvPicPr>
          <p:cNvPr id="7" name="Picture 6" descr="A purple and blue hexagons&#10;&#10;Description automatically generated with low confidence">
            <a:extLst>
              <a:ext uri="{FF2B5EF4-FFF2-40B4-BE49-F238E27FC236}">
                <a16:creationId xmlns:a16="http://schemas.microsoft.com/office/drawing/2014/main" id="{A7C3EA89-3785-2562-AA35-C822CDF1E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05">
            <a:off x="10336986" y="3759526"/>
            <a:ext cx="4051192" cy="3982193"/>
          </a:xfrm>
          <a:prstGeom prst="rect">
            <a:avLst/>
          </a:prstGeom>
        </p:spPr>
      </p:pic>
      <p:pic>
        <p:nvPicPr>
          <p:cNvPr id="8" name="Picture 7" descr="A purple and blue hexagons&#10;&#10;Description automatically generated with low confidence">
            <a:extLst>
              <a:ext uri="{FF2B5EF4-FFF2-40B4-BE49-F238E27FC236}">
                <a16:creationId xmlns:a16="http://schemas.microsoft.com/office/drawing/2014/main" id="{949D831A-F194-8A60-747F-C8D1810F1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189553" y="-1516556"/>
            <a:ext cx="4051192" cy="39821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CFBD6C-BD1E-9541-36ED-B553BD2FF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5469" y="2471565"/>
            <a:ext cx="530612" cy="53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726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9E66E9A1-FE72-442D-6F8E-3F40BF5B4AFE}"/>
              </a:ext>
            </a:extLst>
          </p:cNvPr>
          <p:cNvSpPr/>
          <p:nvPr/>
        </p:nvSpPr>
        <p:spPr>
          <a:xfrm>
            <a:off x="643467" y="2152921"/>
            <a:ext cx="627925" cy="144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FC32-0422-B914-6A62-F4CFA48D7DDF}"/>
              </a:ext>
            </a:extLst>
          </p:cNvPr>
          <p:cNvSpPr txBox="1"/>
          <p:nvPr/>
        </p:nvSpPr>
        <p:spPr>
          <a:xfrm>
            <a:off x="765188" y="2277000"/>
            <a:ext cx="4091134" cy="87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513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Expenses</a:t>
            </a:r>
            <a:endParaRPr lang="en-US" sz="5400" b="1" dirty="0">
              <a:solidFill>
                <a:srgbClr val="9966FF"/>
              </a:solidFill>
              <a:latin typeface="Fira"/>
            </a:endParaRPr>
          </a:p>
        </p:txBody>
      </p:sp>
      <p:pic>
        <p:nvPicPr>
          <p:cNvPr id="4" name="תמונה 8" descr="תמונה שמכילה גרפיקה, סמל, לוגו, גופן&#10;&#10;התיאור נוצר באופן אוטומטי">
            <a:extLst>
              <a:ext uri="{FF2B5EF4-FFF2-40B4-BE49-F238E27FC236}">
                <a16:creationId xmlns:a16="http://schemas.microsoft.com/office/drawing/2014/main" id="{99FA5529-242D-7DBC-27E7-BD915923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3" y="6014901"/>
            <a:ext cx="549304" cy="549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F44A0-8212-A7E9-5DA8-EEDDDFECA175}"/>
              </a:ext>
            </a:extLst>
          </p:cNvPr>
          <p:cNvSpPr txBox="1"/>
          <p:nvPr/>
        </p:nvSpPr>
        <p:spPr>
          <a:xfrm>
            <a:off x="5014490" y="1182221"/>
            <a:ext cx="5632119" cy="485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2280" b="1" dirty="0">
                <a:solidFill>
                  <a:srgbClr val="9966FF"/>
                </a:solidFill>
                <a:latin typeface="Fira"/>
              </a:rPr>
              <a:t>We went serverless!</a:t>
            </a:r>
            <a:endParaRPr lang="en-US" sz="1900" kern="1200" dirty="0">
              <a:solidFill>
                <a:schemeClr val="bg1">
                  <a:lumMod val="75000"/>
                </a:schemeClr>
              </a:solidFill>
              <a:latin typeface="Fira"/>
              <a:ea typeface="+mn-ea"/>
              <a:cs typeface="+mn-cs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When designing the application, we decided to go for a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serverless architecture, making the cost of operation 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ridiculously low!</a:t>
            </a:r>
          </a:p>
          <a:p>
            <a:pPr algn="l" defTabSz="868680" rtl="0">
              <a:spcAft>
                <a:spcPts val="600"/>
              </a:spcAft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Fira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2000" b="1" dirty="0">
                <a:solidFill>
                  <a:srgbClr val="9966FF"/>
                </a:solidFill>
                <a:latin typeface="Fira"/>
              </a:rPr>
              <a:t>The cheapest GPT model the better?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Fira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Going with the cheapest AI model OpenAI offers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is more than sufficient for our needs, making it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one of the lower expenses we foresee.</a:t>
            </a:r>
          </a:p>
          <a:p>
            <a:pPr algn="l" defTabSz="868680" rtl="0">
              <a:spcAft>
                <a:spcPts val="600"/>
              </a:spcAft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Fira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800" b="1" dirty="0">
                <a:solidFill>
                  <a:srgbClr val="9966FF"/>
                </a:solidFill>
                <a:latin typeface="Fira"/>
              </a:rPr>
              <a:t>How cheap?</a:t>
            </a:r>
          </a:p>
          <a:p>
            <a:pPr algn="l" defTabSz="868680" rtl="0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Fira"/>
              </a:rPr>
              <a:t>Approximately 2.015$ per 1,000 users!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Fira"/>
            </a:endParaRPr>
          </a:p>
          <a:p>
            <a:pPr algn="l" defTabSz="868680" rtl="0">
              <a:spcAft>
                <a:spcPts val="600"/>
              </a:spcAft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Fira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C583CC-7082-59D5-EDE0-B57C59298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4312" y="2515619"/>
            <a:ext cx="467594" cy="467594"/>
          </a:xfrm>
          <a:prstGeom prst="rect">
            <a:avLst/>
          </a:prstGeom>
        </p:spPr>
      </p:pic>
      <p:pic>
        <p:nvPicPr>
          <p:cNvPr id="2" name="Picture 1" descr="A purple and blue hexagons&#10;&#10;Description automatically generated with low confidence">
            <a:extLst>
              <a:ext uri="{FF2B5EF4-FFF2-40B4-BE49-F238E27FC236}">
                <a16:creationId xmlns:a16="http://schemas.microsoft.com/office/drawing/2014/main" id="{62932957-CA68-CF17-6D6E-658886D6F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05">
            <a:off x="10336986" y="3759526"/>
            <a:ext cx="4051192" cy="3982193"/>
          </a:xfrm>
          <a:prstGeom prst="rect">
            <a:avLst/>
          </a:prstGeom>
        </p:spPr>
      </p:pic>
      <p:pic>
        <p:nvPicPr>
          <p:cNvPr id="8" name="Picture 7" descr="A purple and blue hexagons&#10;&#10;Description automatically generated with low confidence">
            <a:extLst>
              <a:ext uri="{FF2B5EF4-FFF2-40B4-BE49-F238E27FC236}">
                <a16:creationId xmlns:a16="http://schemas.microsoft.com/office/drawing/2014/main" id="{09EBA24C-ADB2-7693-08D3-F28B71EEA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189553" y="-1516556"/>
            <a:ext cx="4051192" cy="39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9779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9E66E9A1-FE72-442D-6F8E-3F40BF5B4AFE}"/>
              </a:ext>
            </a:extLst>
          </p:cNvPr>
          <p:cNvSpPr/>
          <p:nvPr/>
        </p:nvSpPr>
        <p:spPr>
          <a:xfrm>
            <a:off x="643467" y="2152921"/>
            <a:ext cx="627925" cy="144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FC32-0422-B914-6A62-F4CFA48D7DDF}"/>
              </a:ext>
            </a:extLst>
          </p:cNvPr>
          <p:cNvSpPr txBox="1"/>
          <p:nvPr/>
        </p:nvSpPr>
        <p:spPr>
          <a:xfrm>
            <a:off x="765188" y="2277000"/>
            <a:ext cx="4091134" cy="87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5130" b="1" kern="1200" dirty="0">
                <a:solidFill>
                  <a:srgbClr val="9966FF"/>
                </a:solidFill>
                <a:latin typeface="Fira"/>
                <a:ea typeface="+mn-ea"/>
                <a:cs typeface="+mn-cs"/>
              </a:rPr>
              <a:t>Revenue</a:t>
            </a:r>
            <a:endParaRPr lang="en-US" sz="5400" b="1" dirty="0">
              <a:solidFill>
                <a:srgbClr val="9966FF"/>
              </a:solidFill>
              <a:latin typeface="Fira"/>
            </a:endParaRPr>
          </a:p>
        </p:txBody>
      </p:sp>
      <p:pic>
        <p:nvPicPr>
          <p:cNvPr id="4" name="תמונה 8" descr="תמונה שמכילה גרפיקה, סמל, לוגו, גופן&#10;&#10;התיאור נוצר באופן אוטומטי">
            <a:extLst>
              <a:ext uri="{FF2B5EF4-FFF2-40B4-BE49-F238E27FC236}">
                <a16:creationId xmlns:a16="http://schemas.microsoft.com/office/drawing/2014/main" id="{99FA5529-242D-7DBC-27E7-BD915923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3" y="6014901"/>
            <a:ext cx="549304" cy="549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F44A0-8212-A7E9-5DA8-EEDDDFECA175}"/>
              </a:ext>
            </a:extLst>
          </p:cNvPr>
          <p:cNvSpPr txBox="1"/>
          <p:nvPr/>
        </p:nvSpPr>
        <p:spPr>
          <a:xfrm>
            <a:off x="5014490" y="1182221"/>
            <a:ext cx="5821978" cy="3413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2280" b="1" dirty="0">
                <a:solidFill>
                  <a:srgbClr val="9966FF"/>
                </a:solidFill>
                <a:latin typeface="Fira"/>
              </a:rPr>
              <a:t>How about monetizing it?</a:t>
            </a:r>
            <a:endParaRPr lang="en-US" sz="1900" kern="1200" dirty="0">
              <a:solidFill>
                <a:schemeClr val="bg1">
                  <a:lumMod val="75000"/>
                </a:schemeClr>
              </a:solidFill>
              <a:latin typeface="Fira"/>
              <a:ea typeface="+mn-ea"/>
              <a:cs typeface="+mn-cs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When providing tools you can’t find anywhere else,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subscriptions are a must-go. 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2000" b="1" dirty="0">
                <a:solidFill>
                  <a:srgbClr val="9966FF"/>
                </a:solidFill>
                <a:latin typeface="Fira"/>
              </a:rPr>
              <a:t>To whom?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Fira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Whether it is B2B or B2C, people would benefit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from our feedback and on-top user experience!</a:t>
            </a:r>
          </a:p>
          <a:p>
            <a:pPr algn="l" defTabSz="868680" rtl="0">
              <a:spcAft>
                <a:spcPts val="600"/>
              </a:spcAft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Fira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There are more than 10,000,000 non-profit organizations</a:t>
            </a:r>
          </a:p>
          <a:p>
            <a:pPr algn="l" defTabSz="868680" rtl="0"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striving for a game-changing product.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C583CC-7082-59D5-EDE0-B57C59298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0453" y="2524756"/>
            <a:ext cx="467594" cy="467594"/>
          </a:xfrm>
          <a:prstGeom prst="rect">
            <a:avLst/>
          </a:prstGeom>
        </p:spPr>
      </p:pic>
      <p:pic>
        <p:nvPicPr>
          <p:cNvPr id="2" name="Picture 1" descr="A purple and blue hexagons&#10;&#10;Description automatically generated with low confidence">
            <a:extLst>
              <a:ext uri="{FF2B5EF4-FFF2-40B4-BE49-F238E27FC236}">
                <a16:creationId xmlns:a16="http://schemas.microsoft.com/office/drawing/2014/main" id="{62932957-CA68-CF17-6D6E-658886D6F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05">
            <a:off x="10336986" y="3759526"/>
            <a:ext cx="4051192" cy="3982193"/>
          </a:xfrm>
          <a:prstGeom prst="rect">
            <a:avLst/>
          </a:prstGeom>
        </p:spPr>
      </p:pic>
      <p:pic>
        <p:nvPicPr>
          <p:cNvPr id="8" name="Picture 7" descr="A purple and blue hexagons&#10;&#10;Description automatically generated with low confidence">
            <a:extLst>
              <a:ext uri="{FF2B5EF4-FFF2-40B4-BE49-F238E27FC236}">
                <a16:creationId xmlns:a16="http://schemas.microsoft.com/office/drawing/2014/main" id="{09EBA24C-ADB2-7693-08D3-F28B71EEA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189553" y="-1516556"/>
            <a:ext cx="4051192" cy="39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7366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9E66E9A1-FE72-442D-6F8E-3F40BF5B4AFE}"/>
              </a:ext>
            </a:extLst>
          </p:cNvPr>
          <p:cNvSpPr/>
          <p:nvPr/>
        </p:nvSpPr>
        <p:spPr>
          <a:xfrm>
            <a:off x="643467" y="2152921"/>
            <a:ext cx="627925" cy="144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FC32-0422-B914-6A62-F4CFA48D7DDF}"/>
              </a:ext>
            </a:extLst>
          </p:cNvPr>
          <p:cNvSpPr txBox="1"/>
          <p:nvPr/>
        </p:nvSpPr>
        <p:spPr>
          <a:xfrm>
            <a:off x="765188" y="2277000"/>
            <a:ext cx="585863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68680" rtl="0">
              <a:spcAft>
                <a:spcPts val="600"/>
              </a:spcAft>
            </a:pPr>
            <a:r>
              <a:rPr lang="en-US" sz="5130" b="1" dirty="0">
                <a:solidFill>
                  <a:srgbClr val="9966FF"/>
                </a:solidFill>
                <a:latin typeface="Fira"/>
              </a:rPr>
              <a:t>Demo</a:t>
            </a:r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 </a:t>
            </a:r>
          </a:p>
          <a:p>
            <a:pPr algn="l" defTabSz="868680" rtl="0">
              <a:spcAft>
                <a:spcPts val="600"/>
              </a:spcAft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Fira"/>
            </a:endParaRPr>
          </a:p>
          <a:p>
            <a:pPr algn="l" defTabSz="868680" rtl="0"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Fira"/>
              </a:rPr>
              <a:t>On the right you can see a conversation with an AI pretending to be someone dealing with mental health, and us, simulating a possible situation of being an Eran volunteer.</a:t>
            </a:r>
            <a:endParaRPr lang="en-US" sz="4800" b="1" dirty="0">
              <a:solidFill>
                <a:srgbClr val="9966FF"/>
              </a:solidFill>
              <a:latin typeface="Fira"/>
            </a:endParaRPr>
          </a:p>
        </p:txBody>
      </p:sp>
      <p:pic>
        <p:nvPicPr>
          <p:cNvPr id="4" name="תמונה 8" descr="תמונה שמכילה גרפיקה, סמל, לוגו, גופן&#10;&#10;התיאור נוצר באופן אוטומטי">
            <a:extLst>
              <a:ext uri="{FF2B5EF4-FFF2-40B4-BE49-F238E27FC236}">
                <a16:creationId xmlns:a16="http://schemas.microsoft.com/office/drawing/2014/main" id="{99FA5529-242D-7DBC-27E7-BD915923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3" y="6014901"/>
            <a:ext cx="549304" cy="549304"/>
          </a:xfrm>
          <a:prstGeom prst="rect">
            <a:avLst/>
          </a:prstGeom>
        </p:spPr>
      </p:pic>
      <p:pic>
        <p:nvPicPr>
          <p:cNvPr id="2" name="Picture 1" descr="A purple and blue hexagons&#10;&#10;Description automatically generated with low confidence">
            <a:extLst>
              <a:ext uri="{FF2B5EF4-FFF2-40B4-BE49-F238E27FC236}">
                <a16:creationId xmlns:a16="http://schemas.microsoft.com/office/drawing/2014/main" id="{62932957-CA68-CF17-6D6E-658886D6F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05">
            <a:off x="10336986" y="3759526"/>
            <a:ext cx="4051192" cy="3982193"/>
          </a:xfrm>
          <a:prstGeom prst="rect">
            <a:avLst/>
          </a:prstGeom>
        </p:spPr>
      </p:pic>
      <p:pic>
        <p:nvPicPr>
          <p:cNvPr id="8" name="Picture 7" descr="A purple and blue hexagons&#10;&#10;Description automatically generated with low confidence">
            <a:extLst>
              <a:ext uri="{FF2B5EF4-FFF2-40B4-BE49-F238E27FC236}">
                <a16:creationId xmlns:a16="http://schemas.microsoft.com/office/drawing/2014/main" id="{09EBA24C-ADB2-7693-08D3-F28B71EEA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189553" y="-1516556"/>
            <a:ext cx="4051192" cy="39821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CFFA62B-ADC0-DF6A-7C00-C376DE71D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1527" y="2466496"/>
            <a:ext cx="552884" cy="5528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18612A-DD8F-EDD2-DBCE-2645400A3EA3}"/>
              </a:ext>
            </a:extLst>
          </p:cNvPr>
          <p:cNvGrpSpPr/>
          <p:nvPr/>
        </p:nvGrpSpPr>
        <p:grpSpPr>
          <a:xfrm>
            <a:off x="6949439" y="76639"/>
            <a:ext cx="3063755" cy="6704722"/>
            <a:chOff x="7552872" y="628909"/>
            <a:chExt cx="2717118" cy="5946141"/>
          </a:xfrm>
        </p:grpSpPr>
        <p:pic>
          <p:nvPicPr>
            <p:cNvPr id="7" name="Picture 6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FF8A81B1-D6C2-D48E-8316-C936C27F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555" y="743842"/>
              <a:ext cx="2502428" cy="5687438"/>
            </a:xfrm>
            <a:prstGeom prst="rect">
              <a:avLst/>
            </a:prstGeom>
          </p:spPr>
        </p:pic>
        <p:pic>
          <p:nvPicPr>
            <p:cNvPr id="12" name="Picture 11" descr="A close-up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7002CFB6-4EB9-34DC-E500-A9126FF2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872" y="628909"/>
              <a:ext cx="2717118" cy="5946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15436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445</Words>
  <Application>Microsoft Office PowerPoint</Application>
  <PresentationFormat>Widescreen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David</vt:lpstr>
      <vt:lpstr>Fira</vt:lpstr>
      <vt:lpstr>ערכת נושא Office</vt:lpstr>
      <vt:lpstr>VolunTime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חברי הקבוצה:  אופק אבידן, ליאורה וסנובטי, תומר גיל אילן קולקר, גל קלימי</dc:title>
  <dc:creator>Ilan Ilan</dc:creator>
  <cp:lastModifiedBy>Liel Amar</cp:lastModifiedBy>
  <cp:revision>84</cp:revision>
  <dcterms:created xsi:type="dcterms:W3CDTF">2023-05-27T08:50:13Z</dcterms:created>
  <dcterms:modified xsi:type="dcterms:W3CDTF">2023-06-02T03:47:55Z</dcterms:modified>
</cp:coreProperties>
</file>